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648" r:id="rId3"/>
    <p:sldId id="649" r:id="rId4"/>
    <p:sldId id="650" r:id="rId5"/>
    <p:sldId id="651" r:id="rId6"/>
    <p:sldId id="656" r:id="rId7"/>
    <p:sldId id="655" r:id="rId8"/>
    <p:sldId id="652" r:id="rId9"/>
    <p:sldId id="653" r:id="rId10"/>
    <p:sldId id="654" r:id="rId11"/>
    <p:sldId id="65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660"/>
  </p:normalViewPr>
  <p:slideViewPr>
    <p:cSldViewPr>
      <p:cViewPr varScale="1">
        <p:scale>
          <a:sx n="68" d="100"/>
          <a:sy n="68" d="100"/>
        </p:scale>
        <p:origin x="14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3/2/2019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val="132988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val="342292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val="1716980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val="11787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val="3127380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val="1877618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val="3915660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val="1012787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val="4148895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val="944477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A614C0-BBCD-4D6D-9A2A-B9D8C04BAA2C}" type="datetimeFigureOut">
              <a:rPr lang="en-US" smtClean="0"/>
              <a:pPr/>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A614C0-BBCD-4D6D-9A2A-B9D8C04BAA2C}" type="datetimeFigureOut">
              <a:rPr lang="en-US" smtClean="0"/>
              <a:pPr/>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A614C0-BBCD-4D6D-9A2A-B9D8C04BAA2C}" type="datetimeFigureOut">
              <a:rPr lang="en-US" smtClean="0"/>
              <a:pPr/>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A614C0-BBCD-4D6D-9A2A-B9D8C04BAA2C}" type="datetimeFigureOut">
              <a:rPr lang="en-US" smtClean="0"/>
              <a:pPr/>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A614C0-BBCD-4D6D-9A2A-B9D8C04BAA2C}" type="datetimeFigureOut">
              <a:rPr lang="en-US" smtClean="0"/>
              <a:pPr/>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A614C0-BBCD-4D6D-9A2A-B9D8C04BAA2C}" type="datetimeFigureOut">
              <a:rPr lang="en-US" smtClean="0"/>
              <a:pPr/>
              <a:t>3/2/2019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A614C0-BBCD-4D6D-9A2A-B9D8C04BAA2C}" type="datetimeFigureOut">
              <a:rPr lang="en-US" smtClean="0"/>
              <a:pPr/>
              <a:t>3/2/2019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3/2/2019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614C0-BBCD-4D6D-9A2A-B9D8C04BAA2C}" type="datetimeFigureOut">
              <a:rPr lang="en-US" smtClean="0"/>
              <a:pPr/>
              <a:t>3/2/2019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1470025"/>
          </a:xfrm>
        </p:spPr>
        <p:txBody>
          <a:bodyPr/>
          <a:lstStyle/>
          <a:p>
            <a:r>
              <a:rPr lang="en-IN" dirty="0">
                <a:latin typeface="Times New Roman" panose="02020603050405020304" pitchFamily="18" charset="0"/>
                <a:cs typeface="Times New Roman" panose="02020603050405020304" pitchFamily="18" charset="0"/>
              </a:rPr>
              <a:t>Inspection of Goods in movement</a:t>
            </a:r>
            <a:endParaRPr lang="en-US" dirty="0">
              <a:latin typeface="Times New Roman" panose="02020603050405020304" pitchFamily="18" charset="0"/>
              <a:cs typeface="Times New Roman" panose="02020603050405020304" pitchFamily="18" charset="0"/>
            </a:endParaRPr>
          </a:p>
        </p:txBody>
      </p:sp>
      <p:pic>
        <p:nvPicPr>
          <p:cNvPr id="1026" name="Picture 2" descr="Image result for inspection of goo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356992"/>
            <a:ext cx="2952328" cy="25794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ruck goods carto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2564904"/>
            <a:ext cx="5112568" cy="39297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10</a:t>
            </a:fld>
            <a:endParaRPr lang="en-IN" altLang="en-US">
              <a:solidFill>
                <a:schemeClr val="bg1"/>
              </a:solidFill>
            </a:endParaRPr>
          </a:p>
        </p:txBody>
      </p:sp>
      <p:sp>
        <p:nvSpPr>
          <p:cNvPr id="8" name="Content Placeholder 2"/>
          <p:cNvSpPr txBox="1">
            <a:spLocks/>
          </p:cNvSpPr>
          <p:nvPr/>
        </p:nvSpPr>
        <p:spPr>
          <a:xfrm>
            <a:off x="396479" y="1151996"/>
            <a:ext cx="8386795" cy="4498712"/>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600" dirty="0">
                <a:latin typeface="Times New Roman" panose="02020603050405020304" pitchFamily="18" charset="0"/>
                <a:cs typeface="Times New Roman" panose="02020603050405020304" pitchFamily="18" charset="0"/>
              </a:rPr>
              <a:t>Vehicle no. handwritten;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600" dirty="0">
                <a:latin typeface="Times New Roman" panose="02020603050405020304" pitchFamily="18" charset="0"/>
                <a:cs typeface="Times New Roman" panose="02020603050405020304" pitchFamily="18" charset="0"/>
              </a:rPr>
              <a:t>Non mentioning  of  vehicle no.;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600" dirty="0">
                <a:latin typeface="Times New Roman" panose="02020603050405020304" pitchFamily="18" charset="0"/>
                <a:cs typeface="Times New Roman" panose="02020603050405020304" pitchFamily="18" charset="0"/>
              </a:rPr>
              <a:t>Expiry of e waybill;</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600" dirty="0">
                <a:latin typeface="Times New Roman" panose="02020603050405020304" pitchFamily="18" charset="0"/>
                <a:cs typeface="Times New Roman" panose="02020603050405020304" pitchFamily="18" charset="0"/>
              </a:rPr>
              <a:t>Seizure by manipulation of time;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600" dirty="0">
                <a:latin typeface="Times New Roman" panose="02020603050405020304" pitchFamily="18" charset="0"/>
                <a:cs typeface="Times New Roman" panose="02020603050405020304" pitchFamily="18" charset="0"/>
              </a:rPr>
              <a:t>E-waybill not accompanied but downloaded prior to transport;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600" dirty="0">
                <a:latin typeface="Times New Roman" panose="02020603050405020304" pitchFamily="18" charset="0"/>
                <a:cs typeface="Times New Roman" panose="02020603050405020304" pitchFamily="18" charset="0"/>
              </a:rPr>
              <a:t>Used personal effect – Motor car</a:t>
            </a:r>
          </a:p>
        </p:txBody>
      </p:sp>
    </p:spTree>
    <p:extLst>
      <p:ext uri="{BB962C8B-B14F-4D97-AF65-F5344CB8AC3E}">
        <p14:creationId xmlns:p14="http://schemas.microsoft.com/office/powerpoint/2010/main" val="344919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11</a:t>
            </a:fld>
            <a:endParaRPr lang="en-IN" altLang="en-US">
              <a:solidFill>
                <a:schemeClr val="bg1"/>
              </a:solidFill>
            </a:endParaRPr>
          </a:p>
        </p:txBody>
      </p:sp>
      <p:sp>
        <p:nvSpPr>
          <p:cNvPr id="8" name="Content Placeholder 2"/>
          <p:cNvSpPr txBox="1">
            <a:spLocks/>
          </p:cNvSpPr>
          <p:nvPr/>
        </p:nvSpPr>
        <p:spPr>
          <a:xfrm>
            <a:off x="396479" y="1151996"/>
            <a:ext cx="8386795" cy="4498712"/>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l">
              <a:lnSpc>
                <a:spcPct val="100000"/>
              </a:lnSpc>
              <a:spcBef>
                <a:spcPts val="450"/>
              </a:spcBef>
              <a:spcAft>
                <a:spcPts val="450"/>
              </a:spcAft>
              <a:buClr>
                <a:schemeClr val="tx2"/>
              </a:buClr>
              <a:buFont typeface="Wingdings" panose="05000000000000000000" pitchFamily="2" charset="2"/>
              <a:buChar char="§"/>
              <a:defRPr/>
            </a:pPr>
            <a:r>
              <a:rPr lang="en-IN" sz="2800" dirty="0"/>
              <a:t>Mandatory penalty even if the goods may not be liable to be tax or the owner or the consignor or consignee produces evidence to prove that no attempt had been made to evade the tax and that the</a:t>
            </a:r>
            <a:br>
              <a:rPr lang="en-IN" sz="2800" dirty="0"/>
            </a:br>
            <a:r>
              <a:rPr lang="en-IN" sz="2800" dirty="0"/>
              <a:t>non-production of the documents at the time of entry into or exit from the State was due to reasons beyond the control of the driver or the person-in-charge of the goods, is violative of articles 14 and 19(1)(g) of the Constitution of India – </a:t>
            </a:r>
            <a:r>
              <a:rPr lang="en-IN" sz="2400" dirty="0"/>
              <a:t>Amrit </a:t>
            </a:r>
            <a:r>
              <a:rPr lang="en-IN" sz="2400" dirty="0" err="1"/>
              <a:t>Banaspati</a:t>
            </a:r>
            <a:r>
              <a:rPr lang="en-IN" sz="2400" dirty="0"/>
              <a:t> Company Ltd. </a:t>
            </a:r>
            <a:r>
              <a:rPr lang="en-IN" sz="2400" u="sng" dirty="0"/>
              <a:t>[2001] 122 STC 323</a:t>
            </a:r>
            <a:r>
              <a:rPr lang="en-IN" sz="2400" dirty="0"/>
              <a:t> (P&amp;H)</a:t>
            </a:r>
          </a:p>
          <a:p>
            <a:pPr lvl="1" indent="-342900" algn="l">
              <a:lnSpc>
                <a:spcPct val="100000"/>
              </a:lnSpc>
              <a:spcBef>
                <a:spcPts val="450"/>
              </a:spcBef>
              <a:spcAft>
                <a:spcPts val="450"/>
              </a:spcAft>
              <a:buClr>
                <a:schemeClr val="tx2"/>
              </a:buClr>
              <a:buFont typeface="Wingdings" panose="05000000000000000000" pitchFamily="2" charset="2"/>
              <a:buChar char="§"/>
              <a:defRPr/>
            </a:pPr>
            <a:endParaRPr lang="en-IN" sz="2800" dirty="0"/>
          </a:p>
          <a:p>
            <a:pPr lvl="1" indent="-342900" algn="l">
              <a:lnSpc>
                <a:spcPct val="100000"/>
              </a:lnSpc>
              <a:spcBef>
                <a:spcPts val="450"/>
              </a:spcBef>
              <a:spcAft>
                <a:spcPts val="450"/>
              </a:spcAft>
              <a:buClr>
                <a:schemeClr val="tx2"/>
              </a:buClr>
              <a:buFont typeface="Wingdings" panose="05000000000000000000" pitchFamily="2" charset="2"/>
              <a:buChar char="§"/>
              <a:defRPr/>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907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detention vehicle in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573" y="3861048"/>
            <a:ext cx="4495427" cy="29969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48940" y="35724"/>
            <a:ext cx="6571060" cy="620315"/>
          </a:xfrm>
        </p:spPr>
        <p:txBody>
          <a:bodyPr rtlCol="0">
            <a:noAutofit/>
          </a:bodyPr>
          <a:lstStyle/>
          <a:p>
            <a:pPr>
              <a:defRPr/>
            </a:pPr>
            <a:r>
              <a:rPr lang="en-IN" sz="3600" b="1" dirty="0"/>
              <a:t>DETENTION </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179512" y="764704"/>
            <a:ext cx="7704856" cy="379306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14300" lvl="1" algn="just">
              <a:lnSpc>
                <a:spcPct val="100000"/>
              </a:lnSpc>
              <a:spcBef>
                <a:spcPts val="450"/>
              </a:spcBef>
              <a:spcAft>
                <a:spcPts val="450"/>
              </a:spcAft>
              <a:buClr>
                <a:schemeClr val="tx2"/>
              </a:buClr>
              <a:defRPr/>
            </a:pPr>
            <a:r>
              <a:rPr lang="en-IN" sz="2800" dirty="0">
                <a:latin typeface="Times New Roman" panose="02020603050405020304" pitchFamily="18" charset="0"/>
                <a:cs typeface="Times New Roman" panose="02020603050405020304" pitchFamily="18" charset="0"/>
              </a:rPr>
              <a:t>Where any person transports any goods or stores any goods while they are in transit in contravention of the provisions of this Act or the rules made thereunder, all such goods and conveyance used as a means of transport for carrying the said goods and documents relating to such goods and conveyance shall be liable to detention or seizure. </a:t>
            </a:r>
            <a:endParaRPr lang="en-IN" altLang="en-US" sz="2800" dirty="0">
              <a:latin typeface="Times New Roman" panose="020206030504050203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404965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404664"/>
            <a:ext cx="6571060" cy="802629"/>
          </a:xfrm>
        </p:spPr>
        <p:txBody>
          <a:bodyPr rtlCol="0">
            <a:noAutofit/>
          </a:bodyPr>
          <a:lstStyle/>
          <a:p>
            <a:pPr>
              <a:defRPr/>
            </a:pPr>
            <a:r>
              <a:rPr lang="en-IN" sz="3600" b="1" dirty="0"/>
              <a:t>Release  </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8" name="Content Placeholder 2"/>
          <p:cNvSpPr txBox="1">
            <a:spLocks/>
          </p:cNvSpPr>
          <p:nvPr/>
        </p:nvSpPr>
        <p:spPr>
          <a:xfrm>
            <a:off x="396479" y="1412776"/>
            <a:ext cx="8386795" cy="4237931"/>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400" dirty="0">
                <a:latin typeface="Times New Roman" panose="02020603050405020304" pitchFamily="18" charset="0"/>
                <a:cs typeface="Times New Roman" panose="02020603050405020304" pitchFamily="18" charset="0"/>
              </a:rPr>
              <a:t>Where the owner of the goods comes forward for payment of tax and penalty -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400" dirty="0">
                <a:latin typeface="Times New Roman" panose="02020603050405020304" pitchFamily="18" charset="0"/>
                <a:cs typeface="Times New Roman" panose="02020603050405020304" pitchFamily="18" charset="0"/>
              </a:rPr>
              <a:t>on payment of the applicable tax and penalty equal to one hundred per cent. of the tax payable on such goods and, in case of exempted goods, on payment of an amount equal to two per cent. of the value of goods or twenty-five thousand rupees, whichever is less.</a:t>
            </a:r>
            <a:endParaRPr lang="en-IN" altLang="en-US" sz="2400" dirty="0">
              <a:latin typeface="Times New Roman" panose="02020603050405020304" pitchFamily="18" charset="0"/>
              <a:ea typeface="Cambria Math" panose="02040503050406030204" pitchFamily="18" charset="0"/>
              <a:cs typeface="Times New Roman" panose="02020603050405020304" pitchFamily="18" charset="0"/>
            </a:endParaRPr>
          </a:p>
        </p:txBody>
      </p:sp>
      <p:pic>
        <p:nvPicPr>
          <p:cNvPr id="307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3345" y="3877344"/>
            <a:ext cx="2980655" cy="298065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1710" y="4142667"/>
            <a:ext cx="2450009" cy="2450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574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404664"/>
            <a:ext cx="6571060" cy="747331"/>
          </a:xfrm>
        </p:spPr>
        <p:txBody>
          <a:bodyPr rtlCol="0">
            <a:noAutofit/>
          </a:bodyPr>
          <a:lstStyle/>
          <a:p>
            <a:pPr>
              <a:defRPr/>
            </a:pPr>
            <a:r>
              <a:rPr lang="en-IN" sz="3600" b="1" dirty="0"/>
              <a:t>Release  </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a:solidFill>
                <a:schemeClr val="bg1"/>
              </a:solidFill>
            </a:endParaRPr>
          </a:p>
        </p:txBody>
      </p:sp>
      <p:sp>
        <p:nvSpPr>
          <p:cNvPr id="8" name="Content Placeholder 2"/>
          <p:cNvSpPr txBox="1">
            <a:spLocks/>
          </p:cNvSpPr>
          <p:nvPr/>
        </p:nvSpPr>
        <p:spPr>
          <a:xfrm>
            <a:off x="396479" y="1151996"/>
            <a:ext cx="8386795" cy="4498712"/>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200" dirty="0">
                <a:latin typeface="Times New Roman" panose="02020603050405020304" pitchFamily="18" charset="0"/>
                <a:cs typeface="Times New Roman" panose="02020603050405020304" pitchFamily="18" charset="0"/>
              </a:rPr>
              <a:t>Where the owner of the goods does not come forward for payment of tax and penalty –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200" dirty="0">
                <a:latin typeface="Times New Roman" panose="02020603050405020304" pitchFamily="18" charset="0"/>
                <a:cs typeface="Times New Roman" panose="02020603050405020304" pitchFamily="18" charset="0"/>
              </a:rPr>
              <a:t>on payment of the applicable tax and penalty equal to the fifty per cent. of the value of the goods reduced by the tax amount paid thereon and, in case of exempted goods, on payment of an amount equal to five per cent. of the value of goods or twenty-five thousand rupees, whichever is less</a:t>
            </a:r>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IN"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23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404664"/>
            <a:ext cx="6571060" cy="747331"/>
          </a:xfrm>
        </p:spPr>
        <p:txBody>
          <a:bodyPr rtlCol="0">
            <a:noAutofit/>
          </a:bodyPr>
          <a:lstStyle/>
          <a:p>
            <a:pPr>
              <a:defRPr/>
            </a:pPr>
            <a:r>
              <a:rPr lang="en-IN" sz="3600" b="1" dirty="0"/>
              <a:t>CONFISCATION</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8" name="Content Placeholder 2"/>
          <p:cNvSpPr txBox="1">
            <a:spLocks/>
          </p:cNvSpPr>
          <p:nvPr/>
        </p:nvSpPr>
        <p:spPr>
          <a:xfrm>
            <a:off x="396479" y="1151996"/>
            <a:ext cx="8386795" cy="530134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latin typeface="Times New Roman" panose="02020603050405020304" pitchFamily="18" charset="0"/>
                <a:cs typeface="Times New Roman" panose="02020603050405020304" pitchFamily="18" charset="0"/>
              </a:rPr>
              <a:t>Confiscation is not an automatic consequence ensuing from detention and an order passed under Section 129(3), of there being a contravention of the provisions of the Act or rules made thereunder.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latin typeface="Times New Roman" panose="02020603050405020304" pitchFamily="18" charset="0"/>
                <a:cs typeface="Times New Roman" panose="02020603050405020304" pitchFamily="18" charset="0"/>
              </a:rPr>
              <a:t>Section 130 would be possible only if the dealer fails to pay the applicable tax and penalty imposed by an order under Section 129(3). Confiscation is hence a coercive measure to ensure payment of the tax and penalty levied on a delinquent dealer; who otherwise is at threat of loosing the goods itself.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latin typeface="Times New Roman" panose="02020603050405020304" pitchFamily="18" charset="0"/>
                <a:cs typeface="Times New Roman" panose="02020603050405020304" pitchFamily="18" charset="0"/>
              </a:rPr>
              <a:t>[2019] 101 taxmann.com 75 (Kerala)</a:t>
            </a:r>
          </a:p>
          <a:p>
            <a:pPr marL="114300" lvl="1" algn="just">
              <a:lnSpc>
                <a:spcPct val="100000"/>
              </a:lnSpc>
              <a:spcBef>
                <a:spcPts val="450"/>
              </a:spcBef>
              <a:spcAft>
                <a:spcPts val="450"/>
              </a:spcAft>
              <a:buClr>
                <a:schemeClr val="tx2"/>
              </a:buClr>
              <a:defRPr/>
            </a:pPr>
            <a:endParaRPr lang="en-IN" dirty="0"/>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IN" dirty="0"/>
          </a:p>
        </p:txBody>
      </p:sp>
    </p:spTree>
    <p:extLst>
      <p:ext uri="{BB962C8B-B14F-4D97-AF65-F5344CB8AC3E}">
        <p14:creationId xmlns:p14="http://schemas.microsoft.com/office/powerpoint/2010/main" val="270723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404664"/>
            <a:ext cx="6571060" cy="747331"/>
          </a:xfrm>
        </p:spPr>
        <p:txBody>
          <a:bodyPr rtlCol="0">
            <a:noAutofit/>
          </a:bodyPr>
          <a:lstStyle/>
          <a:p>
            <a:pPr>
              <a:defRPr/>
            </a:pPr>
            <a:r>
              <a:rPr lang="en-IN" sz="3600" b="1" dirty="0"/>
              <a:t>Circular No. 64/38/2018-GST </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a:t>
            </a:fld>
            <a:endParaRPr lang="en-IN" altLang="en-US">
              <a:solidFill>
                <a:schemeClr val="bg1"/>
              </a:solidFill>
            </a:endParaRPr>
          </a:p>
        </p:txBody>
      </p:sp>
      <p:sp>
        <p:nvSpPr>
          <p:cNvPr id="8" name="Content Placeholder 2"/>
          <p:cNvSpPr txBox="1">
            <a:spLocks/>
          </p:cNvSpPr>
          <p:nvPr/>
        </p:nvSpPr>
        <p:spPr>
          <a:xfrm>
            <a:off x="396479" y="1151996"/>
            <a:ext cx="8386795" cy="4498712"/>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600" dirty="0">
                <a:latin typeface="Times New Roman" panose="02020603050405020304" pitchFamily="18" charset="0"/>
                <a:cs typeface="Times New Roman" panose="02020603050405020304" pitchFamily="18" charset="0"/>
              </a:rPr>
              <a:t>Spelling mistakes in the name of the consignor or the consignee but the GSTIN, wherever applicable, is correct;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600" dirty="0">
                <a:latin typeface="Times New Roman" panose="02020603050405020304" pitchFamily="18" charset="0"/>
                <a:cs typeface="Times New Roman" panose="02020603050405020304" pitchFamily="18" charset="0"/>
              </a:rPr>
              <a:t>Error in the pin-code but the address of the consignor and the consignee mentioned  is correct, subject to the condition that the error in the PIN code should not have the effect of increasing the validity period of the e-way bill; </a:t>
            </a:r>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IN" dirty="0"/>
          </a:p>
        </p:txBody>
      </p:sp>
    </p:spTree>
    <p:extLst>
      <p:ext uri="{BB962C8B-B14F-4D97-AF65-F5344CB8AC3E}">
        <p14:creationId xmlns:p14="http://schemas.microsoft.com/office/powerpoint/2010/main" val="335747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404664"/>
            <a:ext cx="6571060" cy="747331"/>
          </a:xfrm>
        </p:spPr>
        <p:txBody>
          <a:bodyPr rtlCol="0">
            <a:noAutofit/>
          </a:bodyPr>
          <a:lstStyle/>
          <a:p>
            <a:pPr>
              <a:defRPr/>
            </a:pPr>
            <a:r>
              <a:rPr lang="en-IN" sz="3600" b="1" dirty="0"/>
              <a:t>Circular No. 64/38/2018-GST </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7</a:t>
            </a:fld>
            <a:endParaRPr lang="en-IN" altLang="en-US">
              <a:solidFill>
                <a:schemeClr val="bg1"/>
              </a:solidFill>
            </a:endParaRPr>
          </a:p>
        </p:txBody>
      </p:sp>
      <p:sp>
        <p:nvSpPr>
          <p:cNvPr id="8" name="Content Placeholder 2"/>
          <p:cNvSpPr txBox="1">
            <a:spLocks/>
          </p:cNvSpPr>
          <p:nvPr/>
        </p:nvSpPr>
        <p:spPr>
          <a:xfrm>
            <a:off x="396479" y="1151996"/>
            <a:ext cx="8386795" cy="4498712"/>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200" dirty="0">
                <a:latin typeface="+mj-lt"/>
                <a:cs typeface="Times New Roman" panose="02020603050405020304" pitchFamily="18" charset="0"/>
              </a:rPr>
              <a:t>Error in the address of the consignee to the extent that the locality and other details of the consignee are correct;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200" dirty="0">
                <a:latin typeface="+mj-lt"/>
                <a:cs typeface="Times New Roman" panose="02020603050405020304" pitchFamily="18" charset="0"/>
              </a:rPr>
              <a:t>Error in one or two digits of the document number mentioned in the e-way bill; </a:t>
            </a:r>
            <a:endParaRPr lang="en-IN" sz="3200" dirty="0">
              <a:latin typeface="+mj-lt"/>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200" dirty="0">
                <a:latin typeface="+mj-lt"/>
              </a:rPr>
              <a:t>Error in 4 or 6 digit level of HSN where the first 2 digits of HSN are correct and the rate of tax mentioned is correct;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3200" dirty="0">
                <a:latin typeface="+mj-lt"/>
              </a:rPr>
              <a:t>Error in one or two digits/characters of the vehicle number. </a:t>
            </a:r>
          </a:p>
        </p:txBody>
      </p:sp>
    </p:spTree>
    <p:extLst>
      <p:ext uri="{BB962C8B-B14F-4D97-AF65-F5344CB8AC3E}">
        <p14:creationId xmlns:p14="http://schemas.microsoft.com/office/powerpoint/2010/main" val="203249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404664"/>
            <a:ext cx="6571060" cy="747331"/>
          </a:xfrm>
        </p:spPr>
        <p:txBody>
          <a:bodyPr rtlCol="0">
            <a:noAutofit/>
          </a:bodyPr>
          <a:lstStyle/>
          <a:p>
            <a:pPr>
              <a:defRPr/>
            </a:pPr>
            <a:r>
              <a:rPr lang="en-IN" sz="3600" b="1" dirty="0"/>
              <a:t>Classification and rate of tax</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a:solidFill>
                <a:schemeClr val="bg1"/>
              </a:solidFill>
            </a:endParaRPr>
          </a:p>
        </p:txBody>
      </p:sp>
      <p:sp>
        <p:nvSpPr>
          <p:cNvPr id="8" name="Content Placeholder 2"/>
          <p:cNvSpPr txBox="1">
            <a:spLocks/>
          </p:cNvSpPr>
          <p:nvPr/>
        </p:nvSpPr>
        <p:spPr>
          <a:xfrm>
            <a:off x="396479" y="1151996"/>
            <a:ext cx="8386795" cy="530134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latin typeface="Times New Roman" panose="02020603050405020304" pitchFamily="18" charset="0"/>
                <a:cs typeface="Times New Roman" panose="02020603050405020304" pitchFamily="18" charset="0"/>
              </a:rPr>
              <a:t>If the documents are in order and the product description accords with what has already been declared than mobile squad cannot hold up the consignment because the declaration already made does not suit his notion of what the product is.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latin typeface="Times New Roman" panose="02020603050405020304" pitchFamily="18" charset="0"/>
                <a:cs typeface="Times New Roman" panose="02020603050405020304" pitchFamily="18" charset="0"/>
              </a:rPr>
              <a:t>At best the inspecting authority can alert the assessing authority to initiate the proceedings "for assessment of any alleged sale, at which the petitioner will have all his opportunities to put forward his pleas on law and on fact.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2800" dirty="0">
                <a:latin typeface="Times New Roman" panose="02020603050405020304" pitchFamily="18" charset="0"/>
                <a:cs typeface="Times New Roman" panose="02020603050405020304" pitchFamily="18" charset="0"/>
              </a:rPr>
              <a:t>[2019] 101 taxmann.com 24 (Kerala)</a:t>
            </a:r>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IN" dirty="0"/>
          </a:p>
        </p:txBody>
      </p:sp>
    </p:spTree>
    <p:extLst>
      <p:ext uri="{BB962C8B-B14F-4D97-AF65-F5344CB8AC3E}">
        <p14:creationId xmlns:p14="http://schemas.microsoft.com/office/powerpoint/2010/main" val="336770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770" y="404664"/>
            <a:ext cx="6571060" cy="622945"/>
          </a:xfrm>
        </p:spPr>
        <p:txBody>
          <a:bodyPr rtlCol="0">
            <a:noAutofit/>
          </a:bodyPr>
          <a:lstStyle/>
          <a:p>
            <a:pPr>
              <a:defRPr/>
            </a:pPr>
            <a:r>
              <a:rPr lang="en-IN" sz="3600" b="1" dirty="0"/>
              <a:t>Wrong mentioning of distance</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lgn="just">
              <a:spcBef>
                <a:spcPct val="0"/>
              </a:spcBef>
              <a:buClrTx/>
              <a:buSzTx/>
              <a:buFontTx/>
              <a:buNone/>
            </a:pPr>
            <a:fld id="{EC3BC060-E463-46B7-B118-AD0A28D3F79A}" type="slidenum">
              <a:rPr lang="en-IN" altLang="en-US">
                <a:solidFill>
                  <a:schemeClr val="bg1"/>
                </a:solidFill>
              </a:rPr>
              <a:pPr algn="just">
                <a:spcBef>
                  <a:spcPct val="0"/>
                </a:spcBef>
                <a:buClrTx/>
                <a:buSzTx/>
                <a:buFontTx/>
                <a:buNone/>
              </a:pPr>
              <a:t>9</a:t>
            </a:fld>
            <a:endParaRPr lang="en-IN" altLang="en-US">
              <a:solidFill>
                <a:schemeClr val="bg1"/>
              </a:solidFill>
            </a:endParaRPr>
          </a:p>
        </p:txBody>
      </p:sp>
      <p:sp>
        <p:nvSpPr>
          <p:cNvPr id="8" name="Content Placeholder 2"/>
          <p:cNvSpPr txBox="1">
            <a:spLocks/>
          </p:cNvSpPr>
          <p:nvPr/>
        </p:nvSpPr>
        <p:spPr>
          <a:xfrm>
            <a:off x="396479" y="1151996"/>
            <a:ext cx="8386795" cy="530134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IN" dirty="0"/>
          </a:p>
        </p:txBody>
      </p:sp>
      <p:sp>
        <p:nvSpPr>
          <p:cNvPr id="6" name="TextBox 5">
            <a:extLst>
              <a:ext uri="{FF2B5EF4-FFF2-40B4-BE49-F238E27FC236}">
                <a16:creationId xmlns:a16="http://schemas.microsoft.com/office/drawing/2014/main" id="{0B81092C-D11D-4224-8C26-9361D9EA6919}"/>
              </a:ext>
            </a:extLst>
          </p:cNvPr>
          <p:cNvSpPr txBox="1"/>
          <p:nvPr/>
        </p:nvSpPr>
        <p:spPr>
          <a:xfrm>
            <a:off x="755576" y="1484784"/>
            <a:ext cx="7776864" cy="5078313"/>
          </a:xfrm>
          <a:prstGeom prst="rect">
            <a:avLst/>
          </a:prstGeom>
          <a:noFill/>
        </p:spPr>
        <p:txBody>
          <a:bodyPr wrap="square" rtlCol="0">
            <a:spAutoFit/>
          </a:bodyPr>
          <a:lstStyle/>
          <a:p>
            <a:pPr algn="just"/>
            <a:r>
              <a:rPr lang="en-IN" sz="2700" dirty="0">
                <a:latin typeface="Times New Roman" panose="02020603050405020304" pitchFamily="18" charset="0"/>
                <a:cs typeface="Times New Roman" panose="02020603050405020304" pitchFamily="18" charset="0"/>
              </a:rPr>
              <a:t> Deficiency therein with respect to distance/destination between two concerned States - Wrong mentioning of distance between Kerala and Uttarakhand as 280 kms. instead of 2800 kms. - Distance between Kerala and Uttarakhand being a matter of record and verifiable and such mistake being typographical and minor in nature, the Department directed to consider release of goods in terms C.B.I. &amp; C. Circular No. 64/38/2018-GST, dated 14-9-2018 dealing with such minor </a:t>
            </a:r>
            <a:r>
              <a:rPr lang="en-IN" sz="2700" dirty="0" err="1">
                <a:latin typeface="Times New Roman" panose="02020603050405020304" pitchFamily="18" charset="0"/>
                <a:cs typeface="Times New Roman" panose="02020603050405020304" pitchFamily="18" charset="0"/>
              </a:rPr>
              <a:t>descripancies</a:t>
            </a:r>
            <a:r>
              <a:rPr lang="en-IN" sz="2700" dirty="0">
                <a:latin typeface="Times New Roman" panose="02020603050405020304" pitchFamily="18" charset="0"/>
                <a:cs typeface="Times New Roman" panose="02020603050405020304" pitchFamily="18" charset="0"/>
              </a:rPr>
              <a:t> </a:t>
            </a:r>
          </a:p>
          <a:p>
            <a:pPr algn="just"/>
            <a:r>
              <a:rPr lang="en-IN" sz="2700" b="1" dirty="0">
                <a:latin typeface="Times New Roman" panose="02020603050405020304" pitchFamily="18" charset="0"/>
                <a:cs typeface="Times New Roman" panose="02020603050405020304" pitchFamily="18" charset="0"/>
              </a:rPr>
              <a:t>SABITHA RIYAZ Versus UNION OF INDIA - 2018 (19) G.S.T.L. 393 (Ker.) </a:t>
            </a:r>
          </a:p>
        </p:txBody>
      </p:sp>
    </p:spTree>
    <p:extLst>
      <p:ext uri="{BB962C8B-B14F-4D97-AF65-F5344CB8AC3E}">
        <p14:creationId xmlns:p14="http://schemas.microsoft.com/office/powerpoint/2010/main" val="2997364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773</Words>
  <Application>Microsoft Office PowerPoint</Application>
  <PresentationFormat>On-screen Show (4:3)</PresentationFormat>
  <Paragraphs>55</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Inspection of Goods in movement</vt:lpstr>
      <vt:lpstr>DETENTION </vt:lpstr>
      <vt:lpstr>Release  </vt:lpstr>
      <vt:lpstr>Release  </vt:lpstr>
      <vt:lpstr>CONFISCATION</vt:lpstr>
      <vt:lpstr>Circular No. 64/38/2018-GST </vt:lpstr>
      <vt:lpstr>Circular No. 64/38/2018-GST </vt:lpstr>
      <vt:lpstr>Classification and rate of tax</vt:lpstr>
      <vt:lpstr>Wrong mentioning of distance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44</cp:revision>
  <dcterms:created xsi:type="dcterms:W3CDTF">2017-09-15T12:27:52Z</dcterms:created>
  <dcterms:modified xsi:type="dcterms:W3CDTF">2019-03-02T03:04:13Z</dcterms:modified>
</cp:coreProperties>
</file>